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4"/>
  </p:notesMasterIdLst>
  <p:handoutMasterIdLst>
    <p:handoutMasterId r:id="rId15"/>
  </p:handoutMasterIdLst>
  <p:sldIdLst>
    <p:sldId id="315" r:id="rId5"/>
    <p:sldId id="266" r:id="rId6"/>
    <p:sldId id="309" r:id="rId7"/>
    <p:sldId id="318" r:id="rId8"/>
    <p:sldId id="256" r:id="rId9"/>
    <p:sldId id="305" r:id="rId10"/>
    <p:sldId id="317" r:id="rId11"/>
    <p:sldId id="310" r:id="rId12"/>
    <p:sldId id="31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268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74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3279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030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18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C341663-7159-49AD-AAF3-4B3C490D8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0F2EB12-394C-40E4-9186-CBD6635B5D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77552" y="0"/>
            <a:ext cx="751444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53F9468C-8821-4670-9C7C-78E7D75861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1023" y="167463"/>
            <a:ext cx="6408058" cy="158089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D78806-0532-B92A-4326-73941B4232E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0" y="0"/>
            <a:ext cx="4613275" cy="685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83D2425-8E71-4C9D-8737-018CE44525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21655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EB24183-BE19-B810-4EF4-D9959CAD150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140405" y="1959427"/>
            <a:ext cx="6408665" cy="4161653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00000"/>
              </a:lnSpc>
              <a:spcAft>
                <a:spcPts val="600"/>
              </a:spcAft>
              <a:defRPr sz="1800"/>
            </a:lvl2pPr>
            <a:lvl3pPr>
              <a:lnSpc>
                <a:spcPct val="100000"/>
              </a:lnSpc>
              <a:spcAft>
                <a:spcPts val="600"/>
              </a:spcAft>
              <a:defRPr sz="1800"/>
            </a:lvl3pPr>
            <a:lvl4pPr>
              <a:lnSpc>
                <a:spcPct val="100000"/>
              </a:lnSpc>
              <a:spcAft>
                <a:spcPts val="600"/>
              </a:spcAft>
              <a:defRPr sz="1800"/>
            </a:lvl4pPr>
            <a:lvl5pPr>
              <a:lnSpc>
                <a:spcPct val="100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D15B6AB-EFBA-3087-EC3D-8DA945B70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40405" y="6309360"/>
            <a:ext cx="3982428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pPr algn="l"/>
            <a:r>
              <a:rPr lang="en-US" dirty="0"/>
              <a:t>Presentation Title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A3371A6-1409-7906-744F-59D906DF67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38415" y="6309360"/>
            <a:ext cx="1215204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546652F-6212-09E9-1A75-28F7C8EEF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18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8" y="1034477"/>
            <a:ext cx="9380431" cy="2614551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94ADB5-E70F-B672-CBEB-D8194AEA79D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6177" y="3649028"/>
            <a:ext cx="9380431" cy="2164715"/>
          </a:xfrm>
        </p:spPr>
        <p:txBody>
          <a:bodyPr anchor="t"/>
          <a:lstStyle>
            <a:lvl1pPr marL="0" indent="0">
              <a:lnSpc>
                <a:spcPct val="125000"/>
              </a:lnSpc>
              <a:buNone/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2400" b="0" kern="1200" spc="15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935738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875EEC-3E6C-5B97-FFE8-0D1ECAAAE9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535372" y="462243"/>
            <a:ext cx="3098425" cy="3866324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1178" indent="0">
              <a:lnSpc>
                <a:spcPct val="125000"/>
              </a:lnSpc>
              <a:spcAft>
                <a:spcPts val="600"/>
              </a:spcAft>
              <a:buNone/>
              <a:defRPr sz="1800"/>
            </a:lvl2pPr>
            <a:lvl3pPr marL="566928" indent="0">
              <a:lnSpc>
                <a:spcPct val="125000"/>
              </a:lnSpc>
              <a:spcAft>
                <a:spcPts val="600"/>
              </a:spcAft>
              <a:buNone/>
              <a:defRPr sz="1800"/>
            </a:lvl3pPr>
            <a:lvl4pPr marL="850392" indent="0">
              <a:lnSpc>
                <a:spcPct val="125000"/>
              </a:lnSpc>
              <a:spcAft>
                <a:spcPts val="600"/>
              </a:spcAft>
              <a:buNone/>
              <a:defRPr sz="1800"/>
            </a:lvl4pPr>
            <a:lvl5pPr marL="1133856" indent="0">
              <a:lnSpc>
                <a:spcPct val="125000"/>
              </a:lnSpc>
              <a:spcAft>
                <a:spcPts val="600"/>
              </a:spcAft>
              <a:buNone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0C5070DA-50C2-065D-00B0-3B12070D77E7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075238" y="461735"/>
            <a:ext cx="6473842" cy="386715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F8DD265-980F-4708-EDDF-3130F434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315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1" r:id="rId13"/>
    <p:sldLayoutId id="2147483702" r:id="rId14"/>
    <p:sldLayoutId id="2147483704" r:id="rId15"/>
    <p:sldLayoutId id="2147483705" r:id="rId16"/>
    <p:sldLayoutId id="2147483706" r:id="rId17"/>
    <p:sldLayoutId id="2147483682" r:id="rId18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b="0" dirty="0"/>
              <a:t>Агрегатные функции </a:t>
            </a:r>
            <a:r>
              <a:rPr lang="en-US" b="0" dirty="0"/>
              <a:t>SQL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714" y="1361923"/>
            <a:ext cx="7717972" cy="739020"/>
          </a:xfrm>
        </p:spPr>
        <p:txBody>
          <a:bodyPr>
            <a:normAutofit/>
          </a:bodyPr>
          <a:lstStyle/>
          <a:p>
            <a:pPr algn="ctr"/>
            <a:r>
              <a:rPr lang="ru-KZ" dirty="0"/>
              <a:t>Агрегатные функции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04800" y="2100944"/>
            <a:ext cx="7630885" cy="366846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	</a:t>
            </a:r>
            <a:r>
              <a:rPr lang="ru-KZ" dirty="0">
                <a:solidFill>
                  <a:schemeClr val="tx1"/>
                </a:solidFill>
              </a:rPr>
              <a:t>Агрегатные функции (</a:t>
            </a:r>
            <a:r>
              <a:rPr lang="ru-KZ" dirty="0" err="1">
                <a:solidFill>
                  <a:schemeClr val="tx1"/>
                </a:solidFill>
              </a:rPr>
              <a:t>aggregate</a:t>
            </a:r>
            <a:r>
              <a:rPr lang="ru-KZ" dirty="0">
                <a:solidFill>
                  <a:schemeClr val="tx1"/>
                </a:solidFill>
              </a:rPr>
              <a:t> </a:t>
            </a:r>
            <a:r>
              <a:rPr lang="ru-KZ" dirty="0" err="1">
                <a:solidFill>
                  <a:schemeClr val="tx1"/>
                </a:solidFill>
              </a:rPr>
              <a:t>functions</a:t>
            </a:r>
            <a:r>
              <a:rPr lang="ru-KZ" dirty="0">
                <a:solidFill>
                  <a:schemeClr val="tx1"/>
                </a:solidFill>
              </a:rPr>
              <a:t>) — это встроенные функции SQL, которые выполняют вычисления над набором строк и возвращают одно итоговое значение.</a:t>
            </a:r>
          </a:p>
          <a:p>
            <a:pPr algn="just"/>
            <a:r>
              <a:rPr lang="ru-KZ" dirty="0">
                <a:solidFill>
                  <a:schemeClr val="tx1"/>
                </a:solidFill>
              </a:rPr>
              <a:t>Применяются обычно в сочетании с: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KZ" dirty="0">
                <a:solidFill>
                  <a:schemeClr val="tx1"/>
                </a:solidFill>
              </a:rPr>
              <a:t>GROUP BY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KZ" dirty="0">
                <a:solidFill>
                  <a:schemeClr val="tx1"/>
                </a:solidFill>
              </a:rPr>
              <a:t>HAVING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KZ" dirty="0">
                <a:solidFill>
                  <a:schemeClr val="tx1"/>
                </a:solidFill>
              </a:rPr>
              <a:t>SELECT</a:t>
            </a:r>
          </a:p>
          <a:p>
            <a:pPr algn="just"/>
            <a:r>
              <a:rPr lang="ru-KZ" dirty="0">
                <a:solidFill>
                  <a:schemeClr val="tx1"/>
                </a:solidFill>
              </a:rPr>
              <a:t>Используются для суммирования, подсчёта, вычисления среднего, нахождения максимума и минимума.</a:t>
            </a:r>
          </a:p>
          <a:p>
            <a:pPr algn="just"/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B65A9-1ACB-EE49-7672-A927F8F34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514" y="167463"/>
            <a:ext cx="7238999" cy="1580890"/>
          </a:xfrm>
        </p:spPr>
        <p:txBody>
          <a:bodyPr/>
          <a:lstStyle/>
          <a:p>
            <a:pPr algn="ctr"/>
            <a:r>
              <a:rPr lang="ru-KZ" dirty="0"/>
              <a:t>Виды </a:t>
            </a:r>
            <a:r>
              <a:rPr lang="ru-RU" dirty="0"/>
              <a:t>связей</a:t>
            </a:r>
            <a:r>
              <a:rPr lang="ru-KZ" dirty="0"/>
              <a:t>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BAABBD-8A7F-A90C-3E5F-9B47E6255AA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800601" y="2002971"/>
            <a:ext cx="7238998" cy="1937659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KZ" b="1" dirty="0"/>
              <a:t>Связь "один к одному" (1:1)</a:t>
            </a:r>
            <a:endParaRPr lang="ru-KZ" dirty="0"/>
          </a:p>
          <a:p>
            <a:pPr marL="342900" lvl="0" indent="-342900">
              <a:buFont typeface="+mj-lt"/>
              <a:buAutoNum type="arabicPeriod"/>
            </a:pPr>
            <a:r>
              <a:rPr lang="ru-KZ" b="1" dirty="0"/>
              <a:t>Связь "один ко многим" (1:N)</a:t>
            </a:r>
            <a:endParaRPr lang="ru-RU" b="1" dirty="0"/>
          </a:p>
          <a:p>
            <a:pPr marL="342900" lvl="0" indent="-342900">
              <a:buFont typeface="+mj-lt"/>
              <a:buAutoNum type="arabicPeriod"/>
            </a:pPr>
            <a:r>
              <a:rPr lang="ru-KZ" b="1" dirty="0"/>
              <a:t>Связь "многие ко многим" (M:N)</a:t>
            </a:r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108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21F001-E02D-3D80-75E2-E38250999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sz="2800" dirty="0"/>
              <a:t>Связь "один к одному" (1:1)</a:t>
            </a:r>
            <a:br>
              <a:rPr lang="ru-KZ" sz="2800" dirty="0"/>
            </a:br>
            <a:endParaRPr lang="ru-KZ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4B8F00-1E23-54FF-9401-EEBB57112A34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CEA4DD2-49CF-718B-5A3F-99C7572D2C5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50971" y="1567543"/>
            <a:ext cx="6498099" cy="4920343"/>
          </a:xfrm>
        </p:spPr>
        <p:txBody>
          <a:bodyPr>
            <a:normAutofit fontScale="92500" lnSpcReduction="20000"/>
          </a:bodyPr>
          <a:lstStyle/>
          <a:p>
            <a:r>
              <a:rPr lang="ru-KZ" dirty="0"/>
              <a:t>Каждой записи в одной таблице соответствует </a:t>
            </a:r>
            <a:r>
              <a:rPr lang="ru-KZ" b="1" dirty="0"/>
              <a:t>не более одной</a:t>
            </a:r>
            <a:r>
              <a:rPr lang="ru-KZ" dirty="0"/>
              <a:t> записи в другой и наоборот.</a:t>
            </a:r>
          </a:p>
          <a:p>
            <a:r>
              <a:rPr lang="ru-KZ" b="1" dirty="0"/>
              <a:t>Пример:</a:t>
            </a:r>
            <a:endParaRPr lang="ru-KZ" dirty="0"/>
          </a:p>
          <a:p>
            <a:pPr lvl="0"/>
            <a:r>
              <a:rPr lang="ru-KZ" dirty="0"/>
              <a:t>Таблица Человек и таблица Паспорт</a:t>
            </a:r>
            <a:br>
              <a:rPr lang="ru-KZ" dirty="0"/>
            </a:br>
            <a:r>
              <a:rPr lang="ru-KZ" dirty="0"/>
              <a:t>Один человек ↔ один паспорт</a:t>
            </a:r>
          </a:p>
          <a:p>
            <a:r>
              <a:rPr lang="ru-KZ" b="1" dirty="0"/>
              <a:t>Реализация:</a:t>
            </a:r>
            <a:endParaRPr lang="ru-KZ" dirty="0"/>
          </a:p>
          <a:p>
            <a:pPr lvl="0"/>
            <a:r>
              <a:rPr lang="ru-KZ" dirty="0"/>
              <a:t>В одной из таблиц добавляется внешний ключ, с ограничением UNIQUE.</a:t>
            </a:r>
          </a:p>
          <a:p>
            <a:r>
              <a:rPr lang="ru-KZ" dirty="0"/>
              <a:t>CREATE TABLE Паспорт (</a:t>
            </a:r>
          </a:p>
          <a:p>
            <a:r>
              <a:rPr lang="ru-KZ" dirty="0"/>
              <a:t>    </a:t>
            </a:r>
            <a:r>
              <a:rPr lang="ru-KZ" dirty="0" err="1"/>
              <a:t>Паспорт_ID</a:t>
            </a:r>
            <a:r>
              <a:rPr lang="ru-KZ" dirty="0"/>
              <a:t> INT PRIMARY KEY,</a:t>
            </a:r>
          </a:p>
          <a:p>
            <a:r>
              <a:rPr lang="ru-KZ" dirty="0"/>
              <a:t>    </a:t>
            </a:r>
            <a:r>
              <a:rPr lang="ru-KZ" dirty="0" err="1"/>
              <a:t>Человек_ID</a:t>
            </a:r>
            <a:r>
              <a:rPr lang="ru-KZ" dirty="0"/>
              <a:t> INT UNIQUE,</a:t>
            </a:r>
          </a:p>
          <a:p>
            <a:r>
              <a:rPr lang="ru-KZ" dirty="0"/>
              <a:t>    FOREIGN KEY (</a:t>
            </a:r>
            <a:r>
              <a:rPr lang="ru-KZ" dirty="0" err="1"/>
              <a:t>Человек_ID</a:t>
            </a:r>
            <a:r>
              <a:rPr lang="ru-KZ" dirty="0"/>
              <a:t>) REFERENCES Человек(</a:t>
            </a:r>
            <a:r>
              <a:rPr lang="ru-KZ" dirty="0" err="1"/>
              <a:t>Человек_ID</a:t>
            </a:r>
            <a:r>
              <a:rPr lang="ru-KZ" dirty="0"/>
              <a:t>)</a:t>
            </a:r>
          </a:p>
          <a:p>
            <a:r>
              <a:rPr lang="ru-KZ" dirty="0"/>
              <a:t>);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28934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b">
            <a:normAutofit/>
          </a:bodyPr>
          <a:lstStyle/>
          <a:p>
            <a:r>
              <a:rPr lang="ru-RU" sz="3600" dirty="0"/>
              <a:t>Внешний ключ (</a:t>
            </a:r>
            <a:r>
              <a:rPr lang="en-US" sz="3600" dirty="0"/>
              <a:t>foreign key)</a:t>
            </a:r>
            <a:endParaRPr lang="ru-KZ" sz="3600" dirty="0"/>
          </a:p>
        </p:txBody>
      </p:sp>
    </p:spTree>
    <p:extLst>
      <p:ext uri="{BB962C8B-B14F-4D97-AF65-F5344CB8AC3E}">
        <p14:creationId xmlns:p14="http://schemas.microsoft.com/office/powerpoint/2010/main" val="3111549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Внешний ключ</a:t>
            </a:r>
            <a:r>
              <a:rPr lang="ru-RU" dirty="0"/>
              <a:t> </a:t>
            </a:r>
            <a:r>
              <a:rPr lang="ru-KZ" dirty="0"/>
              <a:t>FOREIGN KEY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621971" y="3048000"/>
            <a:ext cx="10297886" cy="2880356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Внешний ключ — это столбец или группа столбцов в таблице реляционной базы данных, которая обеспечивает связь между данными в двух таблицах. </a:t>
            </a:r>
            <a:endParaRPr lang="en-US" dirty="0"/>
          </a:p>
          <a:p>
            <a:pPr algn="just"/>
            <a:r>
              <a:rPr lang="ru-RU" dirty="0"/>
              <a:t>Он действует как перекрестная ссылка между таблицами, поскольку ссылается на первичный ключ другой таблицы, тем самым устанавливая связь между ними.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637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ED38E-CEE0-7688-6C98-CBA190ECB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Создание внешнего ключа</a:t>
            </a:r>
            <a:br>
              <a:rPr lang="ru-KZ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B78FB5-8783-1261-7623-FD525942666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41818" y="2253343"/>
            <a:ext cx="5302836" cy="3718557"/>
          </a:xfrm>
        </p:spPr>
        <p:txBody>
          <a:bodyPr>
            <a:normAutofit/>
          </a:bodyPr>
          <a:lstStyle/>
          <a:p>
            <a:r>
              <a:rPr lang="ru-KZ" b="1" dirty="0"/>
              <a:t>В момент создания таблицы:</a:t>
            </a:r>
            <a:endParaRPr lang="ru-KZ" dirty="0"/>
          </a:p>
          <a:p>
            <a:r>
              <a:rPr lang="ru-KZ" dirty="0"/>
              <a:t>CREATE TABLE Заказ (</a:t>
            </a:r>
          </a:p>
          <a:p>
            <a:r>
              <a:rPr lang="ru-KZ" dirty="0"/>
              <a:t>    </a:t>
            </a:r>
            <a:r>
              <a:rPr lang="ru-KZ" dirty="0" err="1"/>
              <a:t>Заказ_ID</a:t>
            </a:r>
            <a:r>
              <a:rPr lang="ru-KZ" dirty="0"/>
              <a:t> INT PRIMARY KEY,</a:t>
            </a:r>
          </a:p>
          <a:p>
            <a:r>
              <a:rPr lang="ru-KZ" dirty="0"/>
              <a:t>    </a:t>
            </a:r>
            <a:r>
              <a:rPr lang="ru-KZ" dirty="0" err="1"/>
              <a:t>Клиент_ID</a:t>
            </a:r>
            <a:r>
              <a:rPr lang="ru-KZ" dirty="0"/>
              <a:t> INT,</a:t>
            </a:r>
          </a:p>
          <a:p>
            <a:r>
              <a:rPr lang="ru-KZ" dirty="0"/>
              <a:t>    FOREIGN KEY (</a:t>
            </a:r>
            <a:r>
              <a:rPr lang="ru-KZ" dirty="0" err="1"/>
              <a:t>Клиент_ID</a:t>
            </a:r>
            <a:r>
              <a:rPr lang="ru-KZ" dirty="0"/>
              <a:t>) REFERENCES Клиент(</a:t>
            </a:r>
            <a:r>
              <a:rPr lang="ru-KZ" dirty="0" err="1"/>
              <a:t>Клиент_ID</a:t>
            </a:r>
            <a:r>
              <a:rPr lang="ru-KZ" dirty="0"/>
              <a:t>)</a:t>
            </a:r>
          </a:p>
          <a:p>
            <a:r>
              <a:rPr lang="ru-KZ" dirty="0"/>
              <a:t>);</a:t>
            </a:r>
          </a:p>
          <a:p>
            <a:pPr algn="just"/>
            <a:endParaRPr lang="ru-KZ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8728A0-5279-F3EC-9DB7-1A8FF824D97E}"/>
              </a:ext>
            </a:extLst>
          </p:cNvPr>
          <p:cNvSpPr txBox="1"/>
          <p:nvPr/>
        </p:nvSpPr>
        <p:spPr>
          <a:xfrm>
            <a:off x="6085114" y="2313202"/>
            <a:ext cx="6096000" cy="2819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Или после, с помощью ALTER TABLE:</a:t>
            </a:r>
            <a:endParaRPr lang="ru-K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sql</a:t>
            </a:r>
            <a:endParaRPr lang="ru-K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КопироватьРедактировать</a:t>
            </a:r>
            <a:endParaRPr lang="ru-K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ALTER TABLE Заказ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ADD CONSTRAINT </a:t>
            </a:r>
            <a:r>
              <a:rPr lang="ru-KZ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FK_Клиент</a:t>
            </a:r>
            <a:endParaRPr lang="ru-K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FOREIGN KEY (</a:t>
            </a:r>
            <a:r>
              <a:rPr lang="ru-KZ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Клиент_ID</a:t>
            </a: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REFERENCES Клиент(</a:t>
            </a:r>
            <a:r>
              <a:rPr lang="ru-KZ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Клиент_ID</a:t>
            </a: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009836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2769-08DE-E62F-163A-27A5442A9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486" y="403328"/>
            <a:ext cx="8066314" cy="1626225"/>
          </a:xfrm>
        </p:spPr>
        <p:txBody>
          <a:bodyPr/>
          <a:lstStyle/>
          <a:p>
            <a:r>
              <a:rPr lang="ru-KZ" sz="2800" dirty="0"/>
              <a:t>Поведение при удалении/обновлении: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D3192-D337-8C2E-FAAC-9B46B5DFBD2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408715" y="2024743"/>
            <a:ext cx="7140362" cy="3776672"/>
          </a:xfrm>
        </p:spPr>
        <p:txBody>
          <a:bodyPr>
            <a:normAutofit fontScale="92500" lnSpcReduction="10000"/>
          </a:bodyPr>
          <a:lstStyle/>
          <a:p>
            <a:r>
              <a:rPr lang="ru-KZ" dirty="0"/>
              <a:t>С помощью параметров ON DELETE и ON UPDATE можно задать поведение внешнего ключа:</a:t>
            </a:r>
          </a:p>
          <a:p>
            <a:pPr lvl="0"/>
            <a:r>
              <a:rPr lang="ru-KZ" dirty="0"/>
              <a:t>CASCADE — при удалении/изменении родительской строки изменяются и дочерние</a:t>
            </a:r>
          </a:p>
          <a:p>
            <a:pPr lvl="0"/>
            <a:r>
              <a:rPr lang="ru-KZ" dirty="0"/>
              <a:t>SET NULL — дочерние значения становятся NULL</a:t>
            </a:r>
          </a:p>
          <a:p>
            <a:pPr lvl="0"/>
            <a:r>
              <a:rPr lang="ru-KZ" dirty="0"/>
              <a:t>SET DEFAULT — устанавливается значение по умолчанию</a:t>
            </a:r>
          </a:p>
          <a:p>
            <a:pPr lvl="0"/>
            <a:r>
              <a:rPr lang="ru-KZ" dirty="0"/>
              <a:t>NO ACTION / RESTRICT — отклоняет операцию, если есть связанные записи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22B95B-0794-3D63-58AE-14D77BE4E28F}"/>
              </a:ext>
            </a:extLst>
          </p:cNvPr>
          <p:cNvSpPr txBox="1"/>
          <p:nvPr/>
        </p:nvSpPr>
        <p:spPr>
          <a:xfrm>
            <a:off x="130631" y="2732037"/>
            <a:ext cx="3548741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/>
              <a:t>FOREIGN KEY (</a:t>
            </a:r>
            <a:r>
              <a:rPr lang="ru-KZ" dirty="0" err="1"/>
              <a:t>Клиент_ID</a:t>
            </a:r>
            <a:r>
              <a:rPr lang="ru-KZ" dirty="0"/>
              <a:t>)</a:t>
            </a:r>
          </a:p>
          <a:p>
            <a:r>
              <a:rPr lang="ru-KZ" dirty="0"/>
              <a:t>REFERENCES Клиент(</a:t>
            </a:r>
            <a:r>
              <a:rPr lang="ru-KZ" dirty="0" err="1"/>
              <a:t>Клиент_ID</a:t>
            </a:r>
            <a:r>
              <a:rPr lang="ru-KZ" dirty="0"/>
              <a:t>)</a:t>
            </a:r>
          </a:p>
          <a:p>
            <a:r>
              <a:rPr lang="ru-KZ" dirty="0"/>
              <a:t>ON DELETE CASCADE</a:t>
            </a:r>
          </a:p>
          <a:p>
            <a:r>
              <a:rPr lang="ru-KZ" dirty="0"/>
              <a:t>ON UPDATE CASCADE</a:t>
            </a:r>
          </a:p>
          <a:p>
            <a:pPr algn="just"/>
            <a:endParaRPr lang="ru-KZ" sz="2000" dirty="0"/>
          </a:p>
        </p:txBody>
      </p:sp>
    </p:spTree>
    <p:extLst>
      <p:ext uri="{BB962C8B-B14F-4D97-AF65-F5344CB8AC3E}">
        <p14:creationId xmlns:p14="http://schemas.microsoft.com/office/powerpoint/2010/main" val="4065057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535372" y="462243"/>
            <a:ext cx="3689771" cy="3866324"/>
          </a:xfrm>
        </p:spPr>
        <p:txBody>
          <a:bodyPr>
            <a:normAutofit fontScale="92500" lnSpcReduction="20000"/>
          </a:bodyPr>
          <a:lstStyle/>
          <a:p>
            <a:r>
              <a:rPr lang="ru-KZ" i="1" dirty="0"/>
              <a:t>Анализ:</a:t>
            </a:r>
          </a:p>
          <a:p>
            <a:pPr lvl="0"/>
            <a:r>
              <a:rPr lang="ru-KZ" dirty="0"/>
              <a:t>ISBN → Название, Автор, Год — ФЗ</a:t>
            </a:r>
          </a:p>
          <a:p>
            <a:pPr lvl="0"/>
            <a:r>
              <a:rPr lang="ru-KZ" i="1" dirty="0"/>
              <a:t>Потенциальные ключи: </a:t>
            </a:r>
            <a:r>
              <a:rPr lang="ru-KZ" dirty="0"/>
              <a:t>{ISBN}, возможно также {Название, Автор}, если они уникальны</a:t>
            </a:r>
          </a:p>
          <a:p>
            <a:pPr lvl="0"/>
            <a:r>
              <a:rPr lang="ru-KZ" i="1" dirty="0"/>
              <a:t>Выбор: </a:t>
            </a:r>
            <a:r>
              <a:rPr lang="ru-KZ" dirty="0"/>
              <a:t>ISBN — стабильный, короткий, уникальный — </a:t>
            </a:r>
            <a:r>
              <a:rPr lang="ru-KZ" b="1" dirty="0"/>
              <a:t>первичный ключ</a:t>
            </a:r>
            <a:endParaRPr lang="ru-KZ" dirty="0"/>
          </a:p>
          <a:p>
            <a:endParaRPr lang="en-US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968946B6-01A6-D894-8CA5-E84BEA5E0DCE}"/>
              </a:ext>
            </a:extLst>
          </p:cNvPr>
          <p:cNvGraphicFramePr>
            <a:graphicFrameLocks noGrp="1"/>
          </p:cNvGraphicFramePr>
          <p:nvPr>
            <p:ph type="tbl" sz="quarter" idx="15"/>
            <p:extLst>
              <p:ext uri="{D42A27DB-BD31-4B8C-83A1-F6EECF244321}">
                <p14:modId xmlns:p14="http://schemas.microsoft.com/office/powerpoint/2010/main" val="896210301"/>
              </p:ext>
            </p:extLst>
          </p:nvPr>
        </p:nvGraphicFramePr>
        <p:xfrm>
          <a:off x="5584371" y="1158649"/>
          <a:ext cx="6052460" cy="7416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513115">
                  <a:extLst>
                    <a:ext uri="{9D8B030D-6E8A-4147-A177-3AD203B41FA5}">
                      <a16:colId xmlns:a16="http://schemas.microsoft.com/office/drawing/2014/main" val="2575604840"/>
                    </a:ext>
                  </a:extLst>
                </a:gridCol>
                <a:gridCol w="1513115">
                  <a:extLst>
                    <a:ext uri="{9D8B030D-6E8A-4147-A177-3AD203B41FA5}">
                      <a16:colId xmlns:a16="http://schemas.microsoft.com/office/drawing/2014/main" val="3061370531"/>
                    </a:ext>
                  </a:extLst>
                </a:gridCol>
                <a:gridCol w="1513115">
                  <a:extLst>
                    <a:ext uri="{9D8B030D-6E8A-4147-A177-3AD203B41FA5}">
                      <a16:colId xmlns:a16="http://schemas.microsoft.com/office/drawing/2014/main" val="1005054150"/>
                    </a:ext>
                  </a:extLst>
                </a:gridCol>
                <a:gridCol w="1513115">
                  <a:extLst>
                    <a:ext uri="{9D8B030D-6E8A-4147-A177-3AD203B41FA5}">
                      <a16:colId xmlns:a16="http://schemas.microsoft.com/office/drawing/2014/main" val="8793782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ISBN</a:t>
                      </a:r>
                      <a:endParaRPr lang="ru-KZ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Название</a:t>
                      </a:r>
                      <a:endParaRPr lang="ru-KZ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KZ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b="1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KZ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56625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978-5-17...</a:t>
                      </a:r>
                      <a:endParaRPr lang="ru-KZ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"БД для всех"</a:t>
                      </a:r>
                      <a:endParaRPr lang="ru-KZ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Иванов И.И.</a:t>
                      </a:r>
                      <a:endParaRPr lang="ru-KZ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 dirty="0">
                          <a:effectLst/>
                          <a:latin typeface="Times New Roman" panose="020206030504050203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KZ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50621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014735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2278</TotalTime>
  <Words>447</Words>
  <Application>Microsoft Office PowerPoint</Application>
  <PresentationFormat>Широкоэкранный</PresentationFormat>
  <Paragraphs>70</Paragraphs>
  <Slides>9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Meiryo</vt:lpstr>
      <vt:lpstr>Aptos</vt:lpstr>
      <vt:lpstr>Arial</vt:lpstr>
      <vt:lpstr>Calibri</vt:lpstr>
      <vt:lpstr>Corbel</vt:lpstr>
      <vt:lpstr>Times New Roman</vt:lpstr>
      <vt:lpstr>Wingdings</vt:lpstr>
      <vt:lpstr>ShojiVTI</vt:lpstr>
      <vt:lpstr>Агрегатные функции SQL</vt:lpstr>
      <vt:lpstr>Агрегатные функции</vt:lpstr>
      <vt:lpstr>Виды связей:</vt:lpstr>
      <vt:lpstr>Связь "один к одному" (1:1) </vt:lpstr>
      <vt:lpstr>Внешний ключ (foreign key)</vt:lpstr>
      <vt:lpstr>Внешний ключ FOREIGN KEY </vt:lpstr>
      <vt:lpstr>Создание внешнего ключа </vt:lpstr>
      <vt:lpstr>Поведение при удалении/обновлении:</vt:lpstr>
      <vt:lpstr>Пример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6</cp:revision>
  <dcterms:created xsi:type="dcterms:W3CDTF">2025-06-29T15:56:56Z</dcterms:created>
  <dcterms:modified xsi:type="dcterms:W3CDTF">2025-10-29T13:57:46Z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